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D6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CF104AE-A8B9-4C52-AE70-5FDE4701BEE5}" v="1" dt="2020-08-27T21:22:27.30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/>
    <p:restoredTop sz="94674"/>
  </p:normalViewPr>
  <p:slideViewPr>
    <p:cSldViewPr snapToGrid="0" snapToObjects="1">
      <p:cViewPr varScale="1">
        <p:scale>
          <a:sx n="114" d="100"/>
          <a:sy n="114" d="100"/>
        </p:scale>
        <p:origin x="13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8EEE1-AB36-7748-A9A0-D04B67D1EBBC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F266D-8301-9B4C-A364-864C575AB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4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025516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11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658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87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0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01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660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827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70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342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70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2636C-947F-454E-BC12-E7A236B36547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B4919-A1C1-9B4D-9B8D-D25EB052F6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00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person walking up a hill&#10;&#10;Description automatically generated">
            <a:extLst>
              <a:ext uri="{FF2B5EF4-FFF2-40B4-BE49-F238E27FC236}">
                <a16:creationId xmlns:a16="http://schemas.microsoft.com/office/drawing/2014/main" id="{6E2DA652-D4F3-7442-80AE-1B0C11E6490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034" t="17001" r="19790" b="15930"/>
          <a:stretch/>
        </p:blipFill>
        <p:spPr>
          <a:xfrm>
            <a:off x="-5735" y="-37210"/>
            <a:ext cx="9149736" cy="6172255"/>
          </a:xfrm>
          <a:prstGeom prst="rect">
            <a:avLst/>
          </a:prstGeom>
        </p:spPr>
      </p:pic>
      <p:sp>
        <p:nvSpPr>
          <p:cNvPr id="112" name="Shape 112"/>
          <p:cNvSpPr/>
          <p:nvPr/>
        </p:nvSpPr>
        <p:spPr>
          <a:xfrm>
            <a:off x="-5736" y="6135045"/>
            <a:ext cx="9149736" cy="722955"/>
          </a:xfrm>
          <a:prstGeom prst="rect">
            <a:avLst/>
          </a:prstGeom>
          <a:gradFill flip="none" rotWithShape="1">
            <a:gsLst>
              <a:gs pos="0">
                <a:srgbClr val="0060FC">
                  <a:shade val="30000"/>
                  <a:satMod val="115000"/>
                </a:srgbClr>
              </a:gs>
              <a:gs pos="50000">
                <a:srgbClr val="0060FC">
                  <a:shade val="67500"/>
                  <a:satMod val="115000"/>
                </a:srgbClr>
              </a:gs>
              <a:gs pos="100000">
                <a:srgbClr val="0060FC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Shape 113"/>
          <p:cNvSpPr txBox="1"/>
          <p:nvPr/>
        </p:nvSpPr>
        <p:spPr>
          <a:xfrm>
            <a:off x="309832" y="955095"/>
            <a:ext cx="8524337" cy="1287286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>
              <a:buClr>
                <a:srgbClr val="0060FC"/>
              </a:buClr>
              <a:buSzPct val="25000"/>
            </a:pPr>
            <a:r>
              <a:rPr lang="en-US" sz="2400" b="1" dirty="0">
                <a:latin typeface="Arial Black" panose="020B0604020202020204" pitchFamily="34" charset="0"/>
                <a:ea typeface="Calibri"/>
                <a:cs typeface="Arial Black" panose="020B0604020202020204" pitchFamily="34" charset="0"/>
                <a:sym typeface="Calibri"/>
              </a:rPr>
              <a:t>Livongo for Diabetes: </a:t>
            </a:r>
          </a:p>
          <a:p>
            <a:pPr>
              <a:lnSpc>
                <a:spcPct val="90000"/>
              </a:lnSpc>
              <a:buClr>
                <a:srgbClr val="0060FC"/>
              </a:buClr>
              <a:buSzPct val="25000"/>
            </a:pPr>
            <a:r>
              <a:rPr lang="en-US" sz="24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 Health Benefit to Help Make Living with Diabetes Easier, available at No Cost to You </a:t>
            </a:r>
          </a:p>
        </p:txBody>
      </p:sp>
      <p:sp>
        <p:nvSpPr>
          <p:cNvPr id="10" name="Shape 113">
            <a:extLst>
              <a:ext uri="{FF2B5EF4-FFF2-40B4-BE49-F238E27FC236}">
                <a16:creationId xmlns:a16="http://schemas.microsoft.com/office/drawing/2014/main" id="{B53010B6-DF87-C344-987B-E7AC509E9EAA}"/>
              </a:ext>
            </a:extLst>
          </p:cNvPr>
          <p:cNvSpPr txBox="1"/>
          <p:nvPr/>
        </p:nvSpPr>
        <p:spPr>
          <a:xfrm>
            <a:off x="415972" y="2145730"/>
            <a:ext cx="4156028" cy="3569610"/>
          </a:xfrm>
          <a:prstGeom prst="rect">
            <a:avLst/>
          </a:prstGeom>
          <a:noFill/>
          <a:ln>
            <a:noFill/>
          </a:ln>
        </p:spPr>
        <p:txBody>
          <a:bodyPr wrap="square" lIns="0" tIns="45700" rIns="0" bIns="45700" anchor="t" anchorCtr="0">
            <a:noAutofit/>
          </a:bodyPr>
          <a:lstStyle/>
          <a:p>
            <a:pPr>
              <a:spcAft>
                <a:spcPts val="300"/>
              </a:spcAft>
              <a:buClr>
                <a:srgbClr val="0060FC"/>
              </a:buClr>
              <a:buSzPct val="25000"/>
            </a:pPr>
            <a:r>
              <a:rPr lang="en-US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Who can join:</a:t>
            </a:r>
          </a:p>
          <a:p>
            <a:pPr>
              <a:lnSpc>
                <a:spcPct val="90000"/>
              </a:lnSpc>
              <a:buClr>
                <a:srgbClr val="0060FC"/>
              </a:buClr>
              <a:buSzPct val="25000"/>
            </a:pPr>
            <a:r>
              <a:rPr lang="en-US" sz="13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program is offered at no cost to Blue Cross and Blue Shield </a:t>
            </a:r>
            <a:r>
              <a:rPr lang="en-US" sz="13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Kansas (</a:t>
            </a:r>
            <a:r>
              <a:rPr lang="en-US" sz="13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 </a:t>
            </a:r>
            <a:r>
              <a:rPr lang="en-US" sz="130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KC) members </a:t>
            </a:r>
            <a:r>
              <a:rPr lang="en-US" sz="1300" dirty="0">
                <a:solidFill>
                  <a:srgbClr val="33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covered dependents with diabetes through your employer-sponsored health plan.</a:t>
            </a:r>
          </a:p>
          <a:p>
            <a:pPr>
              <a:buClr>
                <a:srgbClr val="0060FC"/>
              </a:buClr>
              <a:buSzPct val="25000"/>
            </a:pPr>
            <a:endParaRPr lang="en-US" sz="1400" dirty="0">
              <a:solidFill>
                <a:srgbClr val="333333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spcAft>
                <a:spcPts val="300"/>
              </a:spcAft>
              <a:buClr>
                <a:srgbClr val="0060FC"/>
              </a:buClr>
              <a:buSzPct val="25000"/>
            </a:pPr>
            <a:r>
              <a:rPr lang="en-US" sz="20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What you get:</a:t>
            </a:r>
          </a:p>
          <a:p>
            <a:pPr marL="285750" indent="-285750">
              <a:spcAft>
                <a:spcPts val="600"/>
              </a:spcAft>
              <a:buClr>
                <a:srgbClr val="0060FC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3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Connected Meter</a:t>
            </a:r>
            <a:r>
              <a:rPr lang="en-US" sz="13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Automatically uploads your  blood glucose readings to your secure online account and provides real-time personalized tips.</a:t>
            </a:r>
          </a:p>
          <a:p>
            <a:pPr marL="285750" indent="-285750">
              <a:spcAft>
                <a:spcPts val="600"/>
              </a:spcAft>
              <a:buClr>
                <a:srgbClr val="0060FC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Support from Coaches When You Need It: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Communicate with a coach anytime about questions on nutrition, wellness, or lifestyle changes. </a:t>
            </a:r>
          </a:p>
          <a:p>
            <a:pPr marL="285750" indent="-285750">
              <a:spcAft>
                <a:spcPts val="600"/>
              </a:spcAft>
              <a:buClr>
                <a:srgbClr val="0060FC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3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Unlimited Strips at No Cost to You: </a:t>
            </a:r>
            <a:r>
              <a:rPr lang="en-US" sz="13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When you are about to run out, we ship more strips and lancets, right to your door.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DC22AC8-973C-394C-B195-75CDD7C0CA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661" y="1880567"/>
            <a:ext cx="2569210" cy="3886200"/>
          </a:xfrm>
          <a:prstGeom prst="rect">
            <a:avLst/>
          </a:prstGeom>
        </p:spPr>
      </p:pic>
      <p:sp>
        <p:nvSpPr>
          <p:cNvPr id="11" name="Shape 118">
            <a:extLst>
              <a:ext uri="{FF2B5EF4-FFF2-40B4-BE49-F238E27FC236}">
                <a16:creationId xmlns:a16="http://schemas.microsoft.com/office/drawing/2014/main" id="{C83023B9-27DF-2444-9FFD-910B92566FAA}"/>
              </a:ext>
            </a:extLst>
          </p:cNvPr>
          <p:cNvSpPr txBox="1"/>
          <p:nvPr/>
        </p:nvSpPr>
        <p:spPr>
          <a:xfrm>
            <a:off x="2428892" y="6246865"/>
            <a:ext cx="4798638" cy="686777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>
              <a:buClr>
                <a:schemeClr val="lt1"/>
              </a:buClr>
              <a:buSzPct val="25000"/>
            </a:pPr>
            <a:r>
              <a:rPr lang="en-US" sz="2200" b="1" dirty="0" err="1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join.livongo.com</a:t>
            </a:r>
            <a:r>
              <a:rPr lang="en-US" sz="2200" b="1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/BLUEKC/register</a:t>
            </a:r>
            <a:endParaRPr sz="2200" b="1" dirty="0">
              <a:solidFill>
                <a:schemeClr val="lt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3" name="Right Triangle 2">
            <a:extLst>
              <a:ext uri="{FF2B5EF4-FFF2-40B4-BE49-F238E27FC236}">
                <a16:creationId xmlns:a16="http://schemas.microsoft.com/office/drawing/2014/main" id="{639383EB-AF1E-0A41-8805-57933182F02B}"/>
              </a:ext>
            </a:extLst>
          </p:cNvPr>
          <p:cNvSpPr/>
          <p:nvPr/>
        </p:nvSpPr>
        <p:spPr>
          <a:xfrm rot="13500000">
            <a:off x="1980283" y="6339381"/>
            <a:ext cx="308113" cy="308113"/>
          </a:xfrm>
          <a:prstGeom prst="rtTriangle">
            <a:avLst/>
          </a:prstGeom>
          <a:solidFill>
            <a:srgbClr val="35D6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ADA30C-9168-9A4F-83F7-8A2ABAF1F2C9}"/>
              </a:ext>
            </a:extLst>
          </p:cNvPr>
          <p:cNvSpPr/>
          <p:nvPr/>
        </p:nvSpPr>
        <p:spPr>
          <a:xfrm>
            <a:off x="292758" y="6217048"/>
            <a:ext cx="18415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lt1"/>
              </a:buClr>
              <a:buSzPct val="25000"/>
            </a:pPr>
            <a:r>
              <a:rPr lang="en-US" sz="1400" b="1" dirty="0">
                <a:solidFill>
                  <a:schemeClr val="lt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JOIN LIVONGO AT NO COST TO YOU: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E3A672-0E98-BF44-B023-718160B890FC}"/>
              </a:ext>
            </a:extLst>
          </p:cNvPr>
          <p:cNvSpPr txBox="1"/>
          <p:nvPr/>
        </p:nvSpPr>
        <p:spPr>
          <a:xfrm>
            <a:off x="6792732" y="6618822"/>
            <a:ext cx="30087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PM09622.A  PM02271.B  2020 © Livongo. All Rights Reserved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ACA613-4A62-3541-8DA5-C87CC4F193AA}"/>
              </a:ext>
            </a:extLst>
          </p:cNvPr>
          <p:cNvSpPr/>
          <p:nvPr/>
        </p:nvSpPr>
        <p:spPr>
          <a:xfrm rot="16200000">
            <a:off x="1662741" y="-1705688"/>
            <a:ext cx="992305" cy="4329259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Shape 114">
            <a:extLst>
              <a:ext uri="{FF2B5EF4-FFF2-40B4-BE49-F238E27FC236}">
                <a16:creationId xmlns:a16="http://schemas.microsoft.com/office/drawing/2014/main" id="{2166285A-D335-D24B-96EC-141DF91A9E06}"/>
              </a:ext>
            </a:extLst>
          </p:cNvPr>
          <p:cNvPicPr preferRelativeResize="0"/>
          <p:nvPr/>
        </p:nvPicPr>
        <p:blipFill>
          <a:blip r:embed="rId5"/>
          <a:srcRect/>
          <a:stretch/>
        </p:blipFill>
        <p:spPr>
          <a:xfrm>
            <a:off x="3374287" y="367815"/>
            <a:ext cx="1898471" cy="394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4ED11E5-FAE2-8D4A-97D6-1DF789379E5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972" y="357876"/>
            <a:ext cx="2446498" cy="42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57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783</TotalTime>
  <Words>162</Words>
  <Application>Microsoft Office PowerPoint</Application>
  <PresentationFormat>On-screen Show 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Bella Girovich</dc:creator>
  <cp:lastModifiedBy>N14-Prod01</cp:lastModifiedBy>
  <cp:revision>59</cp:revision>
  <dcterms:created xsi:type="dcterms:W3CDTF">2018-03-12T14:39:16Z</dcterms:created>
  <dcterms:modified xsi:type="dcterms:W3CDTF">2021-06-15T15:06:50Z</dcterms:modified>
</cp:coreProperties>
</file>